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2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5023-D04B-4610-B697-AEEC3F82429F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E525-8DC3-4AF5-AA4F-6B06584D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1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5023-D04B-4610-B697-AEEC3F82429F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E525-8DC3-4AF5-AA4F-6B06584D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0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5023-D04B-4610-B697-AEEC3F82429F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E525-8DC3-4AF5-AA4F-6B06584D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3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5023-D04B-4610-B697-AEEC3F82429F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E525-8DC3-4AF5-AA4F-6B06584D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4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5023-D04B-4610-B697-AEEC3F82429F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E525-8DC3-4AF5-AA4F-6B06584D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8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5023-D04B-4610-B697-AEEC3F82429F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E525-8DC3-4AF5-AA4F-6B06584D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6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5023-D04B-4610-B697-AEEC3F82429F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E525-8DC3-4AF5-AA4F-6B06584D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1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5023-D04B-4610-B697-AEEC3F82429F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E525-8DC3-4AF5-AA4F-6B06584D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7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5023-D04B-4610-B697-AEEC3F82429F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E525-8DC3-4AF5-AA4F-6B06584D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4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5023-D04B-4610-B697-AEEC3F82429F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E525-8DC3-4AF5-AA4F-6B06584D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9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5023-D04B-4610-B697-AEEC3F82429F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E525-8DC3-4AF5-AA4F-6B06584D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1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85023-D04B-4610-B697-AEEC3F82429F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8E525-8DC3-4AF5-AA4F-6B06584D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56259" y="4797418"/>
            <a:ext cx="4261168" cy="1460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14000"/>
              </a:lnSpc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Spinnaker" panose="020B0505030300000004" pitchFamily="34" charset="0"/>
              </a:rPr>
              <a:t>SASgov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pinnaker" panose="020B0505030300000004" pitchFamily="34" charset="0"/>
              </a:rPr>
              <a:t> General Body Presentation</a:t>
            </a:r>
          </a:p>
          <a:p>
            <a:pPr algn="r">
              <a:lnSpc>
                <a:spcPct val="114000"/>
              </a:lnSpc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pinnaker" panose="020B0505030300000004" pitchFamily="34" charset="0"/>
              </a:rPr>
              <a:t>Discretionary Fund</a:t>
            </a:r>
          </a:p>
          <a:p>
            <a:pPr algn="r">
              <a:lnSpc>
                <a:spcPct val="114000"/>
              </a:lnSpc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Spinnaker" panose="020B0505030300000004" pitchFamily="34" charset="0"/>
            </a:endParaRPr>
          </a:p>
          <a:p>
            <a:pPr algn="r">
              <a:lnSpc>
                <a:spcPct val="114000"/>
              </a:lnSpc>
            </a:pPr>
            <a:fld id="{21C30D52-EEAC-4FF0-A2C7-6AFBF98FA996}" type="datetime4">
              <a:rPr lang="en-US" smtClean="0">
                <a:solidFill>
                  <a:schemeClr val="bg1">
                    <a:lumMod val="50000"/>
                  </a:schemeClr>
                </a:solidFill>
                <a:latin typeface="Spinnaker" panose="020B0505030300000004" pitchFamily="34" charset="0"/>
              </a:rPr>
              <a:pPr algn="r">
                <a:lnSpc>
                  <a:spcPct val="114000"/>
                </a:lnSpc>
              </a:pPr>
              <a:t>January 18, 2023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Spinnaker" panose="020B05050303000000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04067" y="2532744"/>
            <a:ext cx="5835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chemeClr val="bg1">
                    <a:lumMod val="50000"/>
                  </a:schemeClr>
                </a:solidFill>
                <a:latin typeface="Spinnaker" panose="020B0505030300000004" pitchFamily="34" charset="0"/>
              </a:rPr>
              <a:t>Name of Applicant/Program</a:t>
            </a:r>
            <a:endParaRPr lang="en-US" sz="3600" i="1" dirty="0">
              <a:solidFill>
                <a:schemeClr val="bg1">
                  <a:lumMod val="50000"/>
                </a:schemeClr>
              </a:solidFill>
              <a:latin typeface="Spinnaker" panose="020B05050303000000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948" y="561644"/>
            <a:ext cx="3503479" cy="127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04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" y="6601946"/>
            <a:ext cx="9077731" cy="256054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417286" y="123370"/>
            <a:ext cx="8309428" cy="2699660"/>
            <a:chOff x="417286" y="123370"/>
            <a:chExt cx="8309428" cy="2699660"/>
          </a:xfrm>
        </p:grpSpPr>
        <p:sp>
          <p:nvSpPr>
            <p:cNvPr id="12" name="TextBox 11"/>
            <p:cNvSpPr txBox="1"/>
            <p:nvPr/>
          </p:nvSpPr>
          <p:spPr>
            <a:xfrm>
              <a:off x="417286" y="123370"/>
              <a:ext cx="1168910" cy="46166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Spinnaker" panose="020B0505030300000004" pitchFamily="34" charset="0"/>
                </a:rPr>
                <a:t>WHAT</a:t>
              </a:r>
              <a:endParaRPr lang="en-US" sz="2400" dirty="0">
                <a:solidFill>
                  <a:schemeClr val="bg1"/>
                </a:solidFill>
                <a:latin typeface="Spinnaker" panose="020B05050303000000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7286" y="585036"/>
              <a:ext cx="8309428" cy="22379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normAutofit/>
            </a:bodyPr>
            <a:lstStyle/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Describe the event/program.</a:t>
              </a:r>
            </a:p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What is your purpose?</a:t>
              </a:r>
            </a:p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endParaRPr lang="en-US" i="1" dirty="0" smtClean="0">
                <a:solidFill>
                  <a:schemeClr val="bg1">
                    <a:lumMod val="50000"/>
                  </a:schemeClr>
                </a:solidFill>
                <a:latin typeface="Spinnaker" panose="020B0505030300000004" pitchFamily="34" charset="0"/>
              </a:endParaRPr>
            </a:p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endParaRPr lang="en-US" i="1" dirty="0" smtClean="0">
                <a:solidFill>
                  <a:schemeClr val="bg1">
                    <a:lumMod val="50000"/>
                  </a:schemeClr>
                </a:solidFill>
                <a:latin typeface="Spinnaker" panose="020B05050303000000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17286" y="2901768"/>
            <a:ext cx="8309428" cy="1750060"/>
            <a:chOff x="417286" y="2901768"/>
            <a:chExt cx="8309428" cy="1750060"/>
          </a:xfrm>
        </p:grpSpPr>
        <p:sp>
          <p:nvSpPr>
            <p:cNvPr id="14" name="TextBox 13"/>
            <p:cNvSpPr txBox="1"/>
            <p:nvPr/>
          </p:nvSpPr>
          <p:spPr>
            <a:xfrm>
              <a:off x="417286" y="2901768"/>
              <a:ext cx="1019831" cy="46166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Spinnaker" panose="020B0505030300000004" pitchFamily="34" charset="0"/>
                </a:rPr>
                <a:t>WHO</a:t>
              </a:r>
              <a:endParaRPr lang="en-US" sz="2400" dirty="0">
                <a:solidFill>
                  <a:schemeClr val="bg1"/>
                </a:solidFill>
                <a:latin typeface="Spinnaker" panose="020B05050303000000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7286" y="3370689"/>
              <a:ext cx="8309428" cy="128113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normAutofit/>
            </a:bodyPr>
            <a:lstStyle/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Who is organizing the event/program?</a:t>
              </a:r>
            </a:p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Who is the target audience?</a:t>
              </a:r>
            </a:p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What is the estimated number of participants?</a:t>
              </a:r>
            </a:p>
            <a:p>
              <a:pPr marL="285750" indent="-285750">
                <a:lnSpc>
                  <a:spcPct val="114000"/>
                </a:lnSpc>
              </a:pPr>
              <a:endParaRPr lang="en-US" i="1" dirty="0" smtClean="0">
                <a:solidFill>
                  <a:schemeClr val="bg1">
                    <a:lumMod val="50000"/>
                  </a:schemeClr>
                </a:solidFill>
                <a:latin typeface="Spinnaker" panose="020B05050303000000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7286" y="4714226"/>
            <a:ext cx="8309428" cy="843436"/>
            <a:chOff x="417286" y="4714226"/>
            <a:chExt cx="8309428" cy="843436"/>
          </a:xfrm>
        </p:grpSpPr>
        <p:sp>
          <p:nvSpPr>
            <p:cNvPr id="16" name="TextBox 15"/>
            <p:cNvSpPr txBox="1"/>
            <p:nvPr/>
          </p:nvSpPr>
          <p:spPr>
            <a:xfrm>
              <a:off x="417286" y="4714226"/>
              <a:ext cx="1388522" cy="46166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Spinnaker" panose="020B0505030300000004" pitchFamily="34" charset="0"/>
                </a:rPr>
                <a:t>WHERE</a:t>
              </a:r>
              <a:endParaRPr lang="en-US" sz="2400" dirty="0">
                <a:solidFill>
                  <a:schemeClr val="bg1"/>
                </a:solidFill>
                <a:latin typeface="Spinnaker" panose="020B05050303000000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7286" y="5175891"/>
              <a:ext cx="8309428" cy="38177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Where is the event/program being held?</a:t>
              </a:r>
              <a:endParaRPr lang="en-US" i="1" dirty="0">
                <a:solidFill>
                  <a:schemeClr val="bg1">
                    <a:lumMod val="50000"/>
                  </a:schemeClr>
                </a:solidFill>
                <a:latin typeface="Spinnaker" panose="020B05050303000000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17286" y="5644483"/>
            <a:ext cx="8309428" cy="843436"/>
            <a:chOff x="417286" y="5644483"/>
            <a:chExt cx="8309428" cy="843436"/>
          </a:xfrm>
        </p:grpSpPr>
        <p:sp>
          <p:nvSpPr>
            <p:cNvPr id="18" name="TextBox 17"/>
            <p:cNvSpPr txBox="1"/>
            <p:nvPr/>
          </p:nvSpPr>
          <p:spPr>
            <a:xfrm>
              <a:off x="417286" y="5644483"/>
              <a:ext cx="1192955" cy="46166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Spinnaker" panose="020B0505030300000004" pitchFamily="34" charset="0"/>
                </a:rPr>
                <a:t>WHEN</a:t>
              </a:r>
              <a:endParaRPr lang="en-US" sz="2400" dirty="0">
                <a:solidFill>
                  <a:schemeClr val="bg1"/>
                </a:solidFill>
                <a:latin typeface="Spinnaker" panose="020B05050303000000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7286" y="6106148"/>
              <a:ext cx="8309428" cy="38177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When is the event/program being held (date and time)?</a:t>
              </a:r>
              <a:endParaRPr lang="en-US" i="1" dirty="0">
                <a:solidFill>
                  <a:schemeClr val="bg1">
                    <a:lumMod val="50000"/>
                  </a:schemeClr>
                </a:solidFill>
                <a:latin typeface="Spinnaker" panose="020B0505030300000004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266904" y="6628920"/>
            <a:ext cx="81580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SUMMARY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26" name="Picture 25" descr="SAS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589198"/>
            <a:ext cx="977461" cy="26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8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" y="6601946"/>
            <a:ext cx="9077731" cy="256054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417286" y="4629754"/>
            <a:ext cx="8309428" cy="1750060"/>
            <a:chOff x="417286" y="2901768"/>
            <a:chExt cx="8309428" cy="1750060"/>
          </a:xfrm>
        </p:grpSpPr>
        <p:sp>
          <p:nvSpPr>
            <p:cNvPr id="14" name="TextBox 13"/>
            <p:cNvSpPr txBox="1"/>
            <p:nvPr/>
          </p:nvSpPr>
          <p:spPr>
            <a:xfrm>
              <a:off x="417286" y="2901768"/>
              <a:ext cx="5178021" cy="46166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Spinnaker" panose="020B0505030300000004" pitchFamily="34" charset="0"/>
                </a:rPr>
                <a:t>OTHER SOURCES OF FUNDING</a:t>
              </a:r>
              <a:endParaRPr lang="en-US" sz="2400" dirty="0">
                <a:solidFill>
                  <a:schemeClr val="bg1"/>
                </a:solidFill>
                <a:latin typeface="Spinnaker" panose="020B05050303000000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7286" y="3370689"/>
              <a:ext cx="8309428" cy="128113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normAutofit/>
            </a:bodyPr>
            <a:lstStyle/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How much money is your group contributing for the event/program?</a:t>
              </a:r>
            </a:p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Who else is financially sponsoring the event/program?</a:t>
              </a:r>
            </a:p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How much is each financial sponsor paying for the event/program?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17286" y="194368"/>
            <a:ext cx="8309428" cy="1185581"/>
            <a:chOff x="417286" y="5644483"/>
            <a:chExt cx="8309428" cy="1185581"/>
          </a:xfrm>
        </p:grpSpPr>
        <p:sp>
          <p:nvSpPr>
            <p:cNvPr id="18" name="TextBox 17"/>
            <p:cNvSpPr txBox="1"/>
            <p:nvPr/>
          </p:nvSpPr>
          <p:spPr>
            <a:xfrm>
              <a:off x="417286" y="5644483"/>
              <a:ext cx="3347391" cy="46166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Spinnaker" panose="020B0505030300000004" pitchFamily="34" charset="0"/>
                </a:rPr>
                <a:t>FUNDING REQUEST</a:t>
              </a:r>
              <a:endParaRPr lang="en-US" sz="2400" dirty="0">
                <a:solidFill>
                  <a:schemeClr val="bg1"/>
                </a:solidFill>
                <a:latin typeface="Spinnaker" panose="020B05050303000000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7286" y="6106148"/>
              <a:ext cx="8309428" cy="72391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r>
                <a:rPr lang="en-US" b="1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How much funding are you requesting?</a:t>
              </a:r>
            </a:p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Total budgeted expenses: How much will the total event/program cost?</a:t>
              </a:r>
              <a:endParaRPr lang="en-US" i="1" dirty="0">
                <a:solidFill>
                  <a:schemeClr val="bg1">
                    <a:lumMod val="50000"/>
                  </a:schemeClr>
                </a:solidFill>
                <a:latin typeface="Spinnaker" panose="020B05050303000000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17286" y="1589011"/>
            <a:ext cx="8309428" cy="2838937"/>
            <a:chOff x="417286" y="2901768"/>
            <a:chExt cx="8309428" cy="2838937"/>
          </a:xfrm>
        </p:grpSpPr>
        <p:sp>
          <p:nvSpPr>
            <p:cNvPr id="31" name="TextBox 30"/>
            <p:cNvSpPr txBox="1"/>
            <p:nvPr/>
          </p:nvSpPr>
          <p:spPr>
            <a:xfrm>
              <a:off x="417286" y="2901768"/>
              <a:ext cx="4612160" cy="46166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Spinnaker" panose="020B0505030300000004" pitchFamily="34" charset="0"/>
                </a:rPr>
                <a:t>PLANNED USE OF FUNDING</a:t>
              </a:r>
              <a:endParaRPr lang="en-US" sz="2400" dirty="0">
                <a:solidFill>
                  <a:schemeClr val="bg1"/>
                </a:solidFill>
                <a:latin typeface="Spinnaker" panose="020B05050303000000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7286" y="3370689"/>
              <a:ext cx="8309428" cy="237001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normAutofit/>
            </a:bodyPr>
            <a:lstStyle/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What are the major expenses that the grant (if approved) would support?</a:t>
              </a:r>
            </a:p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(ex. tickets, venue costs, food, honoraria, transportation, lodging, etc)</a:t>
              </a:r>
            </a:p>
          </p:txBody>
        </p:sp>
      </p:grpSp>
      <p:pic>
        <p:nvPicPr>
          <p:cNvPr id="12" name="Picture 11" descr="SAS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589198"/>
            <a:ext cx="977461" cy="26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" y="6601946"/>
            <a:ext cx="9077731" cy="256054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50420" y="401935"/>
            <a:ext cx="8309428" cy="5730351"/>
            <a:chOff x="417286" y="3353790"/>
            <a:chExt cx="8309428" cy="5730351"/>
          </a:xfrm>
        </p:grpSpPr>
        <p:sp>
          <p:nvSpPr>
            <p:cNvPr id="4" name="TextBox 3"/>
            <p:cNvSpPr txBox="1"/>
            <p:nvPr/>
          </p:nvSpPr>
          <p:spPr>
            <a:xfrm>
              <a:off x="417286" y="3353790"/>
              <a:ext cx="2266198" cy="46166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Spinnaker" panose="020B0505030300000004" pitchFamily="34" charset="0"/>
                </a:rPr>
                <a:t>WHY </a:t>
              </a:r>
              <a:r>
                <a:rPr lang="en-US" sz="2400" dirty="0" err="1" smtClean="0">
                  <a:solidFill>
                    <a:schemeClr val="bg1"/>
                  </a:solidFill>
                  <a:latin typeface="Spinnaker" panose="020B0505030300000004" pitchFamily="34" charset="0"/>
                </a:rPr>
                <a:t>SASgov</a:t>
              </a:r>
              <a:r>
                <a:rPr lang="en-US" sz="2400" dirty="0" smtClean="0">
                  <a:solidFill>
                    <a:schemeClr val="bg1"/>
                  </a:solidFill>
                  <a:latin typeface="Spinnaker" panose="020B0505030300000004" pitchFamily="34" charset="0"/>
                </a:rPr>
                <a:t>?</a:t>
              </a:r>
              <a:endParaRPr lang="en-US" sz="2400" dirty="0">
                <a:solidFill>
                  <a:schemeClr val="bg1"/>
                </a:solidFill>
                <a:latin typeface="Spinnaker" panose="020B05050303000000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7286" y="3815455"/>
              <a:ext cx="8309428" cy="526868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normAutofit fontScale="92500" lnSpcReduction="10000"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How would the whole graduate department, </a:t>
              </a:r>
              <a:r>
                <a:rPr lang="en-US" i="1" dirty="0" err="1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SASgov</a:t>
              </a: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 and/or Penn community benefit from the event/initiative?</a:t>
              </a:r>
            </a:p>
            <a:p>
              <a:pPr marL="742950" lvl="1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Benefit 1</a:t>
              </a:r>
            </a:p>
            <a:p>
              <a:pPr marL="742950" lvl="1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Benefit 2</a:t>
              </a:r>
            </a:p>
            <a:p>
              <a:pPr marL="742950" lvl="1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Benefit 3, etc.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To what extent is the event/program inclusive of other </a:t>
              </a:r>
              <a:r>
                <a:rPr lang="en-US" i="1" dirty="0" err="1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depts</a:t>
              </a: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 or grad schools?</a:t>
              </a:r>
            </a:p>
            <a:p>
              <a:pPr marL="742950" lvl="1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What is the expected distribution of participation among </a:t>
              </a:r>
              <a:r>
                <a:rPr lang="en-US" dirty="0" err="1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SASgov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 departments and/or other Penn grad schools?</a:t>
              </a:r>
            </a:p>
            <a:p>
              <a:pPr marL="742950" lvl="1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What (if any) requirements/restrictions are there for participation? (Is this an open/closed event/program?)</a:t>
              </a:r>
            </a:p>
            <a:p>
              <a:pPr marL="742950" lvl="1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What (if any) targeting/marketing/benefits are directed to your constituents vs. the general </a:t>
              </a:r>
              <a:r>
                <a:rPr lang="en-US" dirty="0" err="1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SASgov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 community?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How do you plan to involve other </a:t>
              </a:r>
              <a:r>
                <a:rPr lang="en-US" i="1" dirty="0" err="1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SASgov</a:t>
              </a: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 departments and/or Grad Schools?</a:t>
              </a:r>
            </a:p>
            <a:p>
              <a:pPr marL="742950" lvl="1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  <a:latin typeface="Spinnaker" panose="020B0505030300000004" pitchFamily="34" charset="0"/>
                </a:rPr>
                <a:t>Provide engagement/marketing plan</a:t>
              </a:r>
            </a:p>
          </p:txBody>
        </p:sp>
      </p:grpSp>
      <p:pic>
        <p:nvPicPr>
          <p:cNvPr id="6" name="Picture 5" descr="SAS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589198"/>
            <a:ext cx="977461" cy="26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" y="6601946"/>
            <a:ext cx="9077731" cy="2560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9620" y="558800"/>
            <a:ext cx="8309428" cy="52686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en-US" sz="13800" dirty="0" smtClean="0">
                <a:solidFill>
                  <a:schemeClr val="bg1">
                    <a:lumMod val="50000"/>
                  </a:schemeClr>
                </a:solidFill>
                <a:latin typeface="Spinnaker" panose="020B0505030300000004" pitchFamily="34" charset="0"/>
              </a:rPr>
              <a:t>Q </a:t>
            </a:r>
            <a:r>
              <a:rPr lang="en-US" sz="9600" dirty="0" smtClean="0">
                <a:solidFill>
                  <a:schemeClr val="bg1">
                    <a:lumMod val="50000"/>
                  </a:schemeClr>
                </a:solidFill>
                <a:latin typeface="Spinnaker" panose="020B0505030300000004" pitchFamily="34" charset="0"/>
              </a:rPr>
              <a:t>&amp;</a:t>
            </a:r>
            <a:r>
              <a:rPr lang="en-US" sz="13800" dirty="0" smtClean="0">
                <a:solidFill>
                  <a:schemeClr val="bg1">
                    <a:lumMod val="50000"/>
                  </a:schemeClr>
                </a:solidFill>
                <a:latin typeface="Spinnaker" panose="020B0505030300000004" pitchFamily="34" charset="0"/>
              </a:rPr>
              <a:t> A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Spinnaker" panose="020B0505030300000004" pitchFamily="34" charset="0"/>
            </a:endParaRPr>
          </a:p>
        </p:txBody>
      </p:sp>
      <p:pic>
        <p:nvPicPr>
          <p:cNvPr id="4" name="Picture 3" descr="SAS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589198"/>
            <a:ext cx="977461" cy="26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1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267</Words>
  <Application>Microsoft Macintosh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Spinnaker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pwelfer</dc:creator>
  <cp:lastModifiedBy>Sophie M Silver</cp:lastModifiedBy>
  <cp:revision>25</cp:revision>
  <dcterms:created xsi:type="dcterms:W3CDTF">2015-02-13T20:19:13Z</dcterms:created>
  <dcterms:modified xsi:type="dcterms:W3CDTF">2023-01-18T20:26:54Z</dcterms:modified>
</cp:coreProperties>
</file>